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103" d="100"/>
          <a:sy n="103" d="100"/>
        </p:scale>
        <p:origin x="1062" y="114"/>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6/11/2026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6/11/2026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41-40  Issue 2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dirty="0"/>
              <a:t>11</a:t>
            </a:r>
            <a:r>
              <a:rPr lang="en-GB" baseline="30000" dirty="0"/>
              <a:t>th</a:t>
            </a:r>
            <a:r>
              <a:rPr lang="en-GB" dirty="0"/>
              <a:t> June 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lang="en-GB" sz="2400" dirty="0"/>
              <a:t>ENA TS 41-40 </a:t>
            </a:r>
            <a:r>
              <a:rPr sz="2400" dirty="0"/>
              <a:t>Issue </a:t>
            </a:r>
            <a:r>
              <a:rPr lang="en-GB" sz="2400" dirty="0"/>
              <a:t>2</a:t>
            </a:r>
            <a:r>
              <a:rPr lang="en-US" sz="2400" dirty="0"/>
              <a:t>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137525" cy="564257"/>
          </a:xfrm>
          <a:ln/>
        </p:spPr>
        <p:txBody>
          <a:bodyPr>
            <a:spAutoFit/>
          </a:bodyPr>
          <a:lstStyle/>
          <a:p>
            <a:pPr algn="ctr">
              <a:spcBef>
                <a:spcPct val="50000"/>
              </a:spcBef>
              <a:buNone/>
            </a:pPr>
            <a:r>
              <a:rPr lang="en-GB" sz="2400" b="1" u="sng" dirty="0">
                <a:solidFill>
                  <a:srgbClr val="1F538D"/>
                </a:solidFill>
                <a:cs typeface="Arial" panose="020B0604020202020204" pitchFamily="34" charset="0"/>
              </a:rPr>
              <a:t>Ground Mounted Major Substation 12 to 36 kV Rated Indoor Fixed Pattern Switchgear</a:t>
            </a: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646331"/>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Provides guidance on some of the issues likely to arise when considering the use of prefabricated substation solutions or when specifying a prefabricated substation. </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4464375"/>
            <a:ext cx="5272124" cy="1616725"/>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ENA TS defines technical requirements for high voltage (HV), ground mounted indoor fixed pattern type metal enclosed switchgear rated at voltages within the range 12 kV to 36 kV, for use on 11 kV, 20 kV and 33 kV systems for operation at a service frequency of 50 Hz.</a:t>
            </a:r>
            <a:endParaRPr lang="en-US" altLang="en-US" sz="1300" dirty="0">
              <a:latin typeface="+mn-lt"/>
            </a:endParaRP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6793193" y="4740860"/>
            <a:ext cx="4032250" cy="843693"/>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2018</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a:t>
            </a:r>
            <a:r>
              <a:rPr lang="en-GB" altLang="en-US" sz="1300" dirty="0">
                <a:latin typeface="+mn-lt"/>
              </a:rPr>
              <a:t> Issue:  June 2026 – Minor revision</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88446" y="1093773"/>
            <a:ext cx="8188666" cy="243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endParaRPr lang="en-GB" altLang="en-US" sz="1900" dirty="0">
              <a:latin typeface="+mn-lt"/>
            </a:endParaRPr>
          </a:p>
          <a:p>
            <a:pPr marL="266700" lvl="2" indent="-258763">
              <a:lnSpc>
                <a:spcPts val="2200"/>
              </a:lnSpc>
              <a:spcBef>
                <a:spcPts val="400"/>
              </a:spcBef>
              <a:buClr>
                <a:schemeClr val="accent4"/>
              </a:buClr>
            </a:pPr>
            <a:r>
              <a:rPr lang="en-GB" altLang="en-US" sz="1900" dirty="0">
                <a:latin typeface="+mn-lt"/>
              </a:rPr>
              <a:t>Issue 2 has been amended to principally include reference to VDIS. </a:t>
            </a:r>
          </a:p>
          <a:p>
            <a:pPr marL="266700" lvl="2" indent="-258763">
              <a:lnSpc>
                <a:spcPts val="2200"/>
              </a:lnSpc>
              <a:spcBef>
                <a:spcPts val="400"/>
              </a:spcBef>
              <a:buClr>
                <a:schemeClr val="accent4"/>
              </a:buClr>
            </a:pPr>
            <a:r>
              <a:rPr lang="en-GB" altLang="en-US" sz="1900" dirty="0">
                <a:latin typeface="+mn-lt"/>
              </a:rPr>
              <a:t>National and International standard references updated</a:t>
            </a:r>
          </a:p>
          <a:p>
            <a:pPr marL="266700" lvl="2" indent="-258763">
              <a:lnSpc>
                <a:spcPts val="2200"/>
              </a:lnSpc>
              <a:spcBef>
                <a:spcPts val="400"/>
              </a:spcBef>
              <a:buClr>
                <a:schemeClr val="accent4"/>
              </a:buClr>
            </a:pPr>
            <a:r>
              <a:rPr lang="en-GB" altLang="en-US" sz="1900" dirty="0">
                <a:latin typeface="+mn-lt"/>
              </a:rPr>
              <a:t>General normative references updated</a:t>
            </a:r>
          </a:p>
          <a:p>
            <a:pPr marL="266700" lvl="2" indent="-258763">
              <a:lnSpc>
                <a:spcPts val="2200"/>
              </a:lnSpc>
              <a:spcBef>
                <a:spcPts val="400"/>
              </a:spcBef>
              <a:buClr>
                <a:schemeClr val="accent4"/>
              </a:buClr>
            </a:pPr>
            <a:r>
              <a:rPr lang="en-GB" altLang="en-US" sz="1900" dirty="0">
                <a:latin typeface="+mn-lt"/>
              </a:rPr>
              <a:t>Specific reference to ENA TS 41-36 removed</a:t>
            </a:r>
          </a:p>
          <a:p>
            <a:pPr marL="536575" lvl="3" indent="-258763">
              <a:lnSpc>
                <a:spcPts val="2200"/>
              </a:lnSpc>
              <a:spcBef>
                <a:spcPts val="400"/>
              </a:spcBef>
              <a:buClr>
                <a:schemeClr val="accent4"/>
              </a:buClr>
            </a:pPr>
            <a:endParaRPr lang="en-GB" altLang="en-US" sz="1500" dirty="0">
              <a:latin typeface="+mn-lt"/>
            </a:endParaRP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686800" y="2781301"/>
            <a:ext cx="3181352" cy="1633011"/>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Alignment with BS EN IEC Standards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Normative references updated</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Reference to VDIS added</a:t>
            </a:r>
          </a:p>
          <a:p>
            <a:pPr marL="7937" lvl="2" indent="0">
              <a:lnSpc>
                <a:spcPts val="2200"/>
              </a:lnSpc>
              <a:spcBef>
                <a:spcPts val="400"/>
              </a:spcBef>
              <a:buClr>
                <a:schemeClr val="accent4"/>
              </a:buClr>
              <a:buNone/>
            </a:pPr>
            <a:endParaRPr lang="en-GB" altLang="en-US" b="1" dirty="0">
              <a:solidFill>
                <a:schemeClr val="bg1"/>
              </a:solidFill>
              <a:cs typeface="Times New Roman" panose="02020603050405020304" pitchFamily="18" charset="0"/>
            </a:endParaRP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686800" y="1805783"/>
            <a:ext cx="3137695" cy="369887"/>
          </a:xfrm>
          <a:prstGeom prst="rect">
            <a:avLst/>
          </a:prstGeom>
          <a:solidFill>
            <a:schemeClr val="accent6"/>
          </a:solidFill>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Minor</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
        <p:nvSpPr>
          <p:cNvPr id="2" name="Title 2">
            <a:extLst>
              <a:ext uri="{FF2B5EF4-FFF2-40B4-BE49-F238E27FC236}">
                <a16:creationId xmlns:a16="http://schemas.microsoft.com/office/drawing/2014/main" id="{EF17038E-1D46-68A2-D1AA-D5FF5A49D0B3}"/>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ENA TS 41-40 Issue 2 2026</a:t>
            </a:r>
            <a:br>
              <a:rPr lang="en-GB" sz="2400" dirty="0"/>
            </a:br>
            <a:r>
              <a:rPr lang="en-GB" sz="2400" dirty="0"/>
              <a:t>Revision Summary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TS 41-40 Issue 2 2026</a:t>
            </a:r>
            <a:br>
              <a:rPr lang="en-GB" sz="2400" dirty="0"/>
            </a:br>
            <a:r>
              <a:rPr lang="en-GB" sz="2400" dirty="0"/>
              <a:t>Revision Summary</a:t>
            </a:r>
            <a:endParaRPr sz="2400" dirty="0"/>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20261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the specification, procurement, approval, use, storage, transport, and inspection of Ground Mounted Major Substation 12 to 36 kV Rated Indoor Fixed Pattern Switchgear.</a:t>
            </a:r>
          </a:p>
          <a:p>
            <a:pPr marL="266700" lvl="2" indent="-258763">
              <a:lnSpc>
                <a:spcPts val="2200"/>
              </a:lnSpc>
              <a:spcBef>
                <a:spcPts val="400"/>
              </a:spcBef>
              <a:buClr>
                <a:schemeClr val="accent4"/>
              </a:buClr>
            </a:pPr>
            <a:r>
              <a:rPr lang="en-GB" altLang="en-US" sz="1900" dirty="0">
                <a:latin typeface="+mn-lt"/>
              </a:rPr>
              <a:t>ENA Member Companies should review their relevant documentation and update, as necessary.</a:t>
            </a:r>
          </a:p>
          <a:p>
            <a:pPr marL="266700" lvl="2" indent="-258763">
              <a:lnSpc>
                <a:spcPts val="2200"/>
              </a:lnSpc>
              <a:spcBef>
                <a:spcPts val="400"/>
              </a:spcBef>
              <a:buClr>
                <a:schemeClr val="accent4"/>
              </a:buClr>
            </a:pPr>
            <a:endParaRPr lang="en-GB" altLang="en-US" sz="1900" dirty="0">
              <a:latin typeface="+mn-lt"/>
            </a:endParaRPr>
          </a:p>
        </p:txBody>
      </p:sp>
      <p:sp>
        <p:nvSpPr>
          <p:cNvPr id="7" name="Rectangle 6">
            <a:extLst>
              <a:ext uri="{FF2B5EF4-FFF2-40B4-BE49-F238E27FC236}">
                <a16:creationId xmlns:a16="http://schemas.microsoft.com/office/drawing/2014/main" id="{A720A030-5C7C-4171-851F-6916CE9D5CA3}"/>
              </a:ext>
            </a:extLst>
          </p:cNvPr>
          <p:cNvSpPr/>
          <p:nvPr/>
        </p:nvSpPr>
        <p:spPr>
          <a:xfrm>
            <a:off x="2112007" y="4572521"/>
            <a:ext cx="8135937"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lgn="ctr">
              <a:spcBef>
                <a:spcPts val="600"/>
              </a:spcBef>
              <a:defRPr/>
            </a:pPr>
            <a:r>
              <a:rPr lang="en-GB" altLang="en-US" b="1" dirty="0">
                <a:solidFill>
                  <a:srgbClr val="00598E"/>
                </a:solidFill>
                <a:cs typeface="Times New Roman" panose="02020603050405020304" pitchFamily="18" charset="0"/>
              </a:rPr>
              <a:t>Although only a minor revision, the referencing and content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
        <p:nvSpPr>
          <p:cNvPr id="2" name="Title 2">
            <a:extLst>
              <a:ext uri="{FF2B5EF4-FFF2-40B4-BE49-F238E27FC236}">
                <a16:creationId xmlns:a16="http://schemas.microsoft.com/office/drawing/2014/main" id="{CFC96D63-D4E6-D4BF-EE5D-EFBF65037596}"/>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ENA TS 41-40 Issue 2 2026</a:t>
            </a:r>
            <a:br>
              <a:rPr lang="en-GB" sz="2400" dirty="0"/>
            </a:br>
            <a:r>
              <a:rPr lang="en-GB" sz="2400" dirty="0"/>
              <a:t>Revision Summary</a:t>
            </a:r>
          </a:p>
        </p:txBody>
      </p:sp>
      <p:graphicFrame>
        <p:nvGraphicFramePr>
          <p:cNvPr id="4" name="Table 3">
            <a:extLst>
              <a:ext uri="{FF2B5EF4-FFF2-40B4-BE49-F238E27FC236}">
                <a16:creationId xmlns:a16="http://schemas.microsoft.com/office/drawing/2014/main" id="{DD619634-A367-B101-9D48-304485D59918}"/>
              </a:ext>
            </a:extLst>
          </p:cNvPr>
          <p:cNvGraphicFramePr>
            <a:graphicFrameLocks noGrp="1"/>
          </p:cNvGraphicFramePr>
          <p:nvPr>
            <p:extLst>
              <p:ext uri="{D42A27DB-BD31-4B8C-83A1-F6EECF244321}">
                <p14:modId xmlns:p14="http://schemas.microsoft.com/office/powerpoint/2010/main" val="768885214"/>
              </p:ext>
            </p:extLst>
          </p:nvPr>
        </p:nvGraphicFramePr>
        <p:xfrm>
          <a:off x="1054360" y="1817791"/>
          <a:ext cx="9853126" cy="3779456"/>
        </p:xfrm>
        <a:graphic>
          <a:graphicData uri="http://schemas.openxmlformats.org/drawingml/2006/table">
            <a:tbl>
              <a:tblPr firstRow="1" firstCol="1" bandRow="1">
                <a:tableStyleId>{00A15C55-8517-42AA-B614-E9B94910E393}</a:tableStyleId>
              </a:tblPr>
              <a:tblGrid>
                <a:gridCol w="2614096">
                  <a:extLst>
                    <a:ext uri="{9D8B030D-6E8A-4147-A177-3AD203B41FA5}">
                      <a16:colId xmlns:a16="http://schemas.microsoft.com/office/drawing/2014/main" val="20000"/>
                    </a:ext>
                  </a:extLst>
                </a:gridCol>
                <a:gridCol w="1717958">
                  <a:extLst>
                    <a:ext uri="{9D8B030D-6E8A-4147-A177-3AD203B41FA5}">
                      <a16:colId xmlns:a16="http://schemas.microsoft.com/office/drawing/2014/main" val="20001"/>
                    </a:ext>
                  </a:extLst>
                </a:gridCol>
                <a:gridCol w="5521072">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kern="1200" dirty="0">
                        <a:solidFill>
                          <a:schemeClr val="tx1"/>
                        </a:solidFill>
                        <a:effectLst/>
                      </a:endParaRPr>
                    </a:p>
                    <a:p>
                      <a:pPr marL="0" marR="0" algn="ctr">
                        <a:spcBef>
                          <a:spcPts val="0"/>
                        </a:spcBef>
                        <a:spcAft>
                          <a:spcPts val="0"/>
                        </a:spcAft>
                      </a:pPr>
                      <a:r>
                        <a:rPr lang="en-GB" sz="1100" b="1" kern="1200" dirty="0">
                          <a:solidFill>
                            <a:schemeClr val="tx1"/>
                          </a:solidFill>
                          <a:effectLst/>
                        </a:rPr>
                        <a:t>Low</a:t>
                      </a:r>
                      <a:endParaRPr lang="en-GB" sz="1100" b="1" kern="1200" dirty="0">
                        <a:solidFill>
                          <a:schemeClr val="tx1"/>
                        </a:solidFill>
                        <a:effectLst/>
                        <a:latin typeface="+mn-lt"/>
                        <a:ea typeface="+mn-ea"/>
                        <a:cs typeface="+mn-cs"/>
                      </a:endParaRPr>
                    </a:p>
                  </a:txBody>
                  <a:tcPr marL="60436" marR="60436" marT="0" marB="0">
                    <a:solidFill>
                      <a:srgbClr val="92D050"/>
                    </a:solidFill>
                  </a:tcPr>
                </a:tc>
                <a:tc>
                  <a:txBody>
                    <a:bodyPr/>
                    <a:lstStyle/>
                    <a:p>
                      <a:pPr marL="0" marR="0">
                        <a:spcBef>
                          <a:spcPts val="0"/>
                        </a:spcBef>
                        <a:spcAft>
                          <a:spcPts val="0"/>
                        </a:spcAft>
                      </a:pPr>
                      <a:r>
                        <a:rPr lang="en-GB" sz="1100" dirty="0">
                          <a:solidFill>
                            <a:srgbClr val="000000"/>
                          </a:solidFill>
                          <a:effectLst/>
                        </a:rPr>
                        <a:t>No significant impact on safety</a:t>
                      </a:r>
                      <a:endParaRPr lang="en-GB" sz="1100" dirty="0">
                        <a:solidFill>
                          <a:srgbClr val="000000"/>
                        </a:solidFill>
                        <a:effectLst/>
                        <a:latin typeface="+mn-lt"/>
                        <a:ea typeface="+mn-ea"/>
                      </a:endParaRPr>
                    </a:p>
                  </a:txBody>
                  <a:tcPr marL="60436" marR="60436" marT="0" marB="0" anchor="ctr"/>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chemeClr val="tx1"/>
                        </a:solidFill>
                        <a:effectLst/>
                      </a:endParaRPr>
                    </a:p>
                    <a:p>
                      <a:pPr marL="0" marR="0" algn="ctr">
                        <a:spcBef>
                          <a:spcPts val="0"/>
                        </a:spcBef>
                        <a:spcAft>
                          <a:spcPts val="0"/>
                        </a:spcAft>
                      </a:pPr>
                      <a:r>
                        <a:rPr lang="en-GB" sz="1100" b="1" dirty="0">
                          <a:solidFill>
                            <a:schemeClr val="tx1"/>
                          </a:solidFill>
                          <a:effectLst/>
                        </a:rPr>
                        <a:t>Low</a:t>
                      </a:r>
                    </a:p>
                    <a:p>
                      <a:pPr marL="0" marR="0" algn="ctr">
                        <a:spcBef>
                          <a:spcPts val="0"/>
                        </a:spcBef>
                        <a:spcAft>
                          <a:spcPts val="0"/>
                        </a:spcAft>
                      </a:pPr>
                      <a:endParaRPr lang="en-GB" sz="1100" dirty="0">
                        <a:solidFill>
                          <a:schemeClr val="tx1"/>
                        </a:solidFill>
                        <a:effectLst/>
                        <a:latin typeface="Arial" panose="020B0604020202020204" pitchFamily="34" charset="0"/>
                        <a:ea typeface="+mn-ea"/>
                      </a:endParaRPr>
                    </a:p>
                  </a:txBody>
                  <a:tcPr marL="60436" marR="60436" marT="0" marB="0">
                    <a:solidFill>
                      <a:srgbClr val="92D050"/>
                    </a:solidFill>
                  </a:tcPr>
                </a:tc>
                <a:tc>
                  <a:txBody>
                    <a:bodyPr/>
                    <a:lstStyle/>
                    <a:p>
                      <a:pPr marL="0" marR="0">
                        <a:spcBef>
                          <a:spcPts val="0"/>
                        </a:spcBef>
                        <a:spcAft>
                          <a:spcPts val="0"/>
                        </a:spcAft>
                      </a:pPr>
                      <a:r>
                        <a:rPr lang="en-GB" sz="1100" i="0" dirty="0">
                          <a:solidFill>
                            <a:srgbClr val="000000"/>
                          </a:solidFill>
                          <a:effectLst/>
                          <a:latin typeface="+mn-lt"/>
                          <a:ea typeface="+mn-ea"/>
                        </a:rPr>
                        <a:t>No significant impact on environment</a:t>
                      </a:r>
                    </a:p>
                  </a:txBody>
                  <a:tcPr marL="60436" marR="60436" marT="0" marB="0" anchor="ctr"/>
                </a:tc>
                <a:extLst>
                  <a:ext uri="{0D108BD9-81ED-4DB2-BD59-A6C34878D82A}">
                    <a16:rowId xmlns:a16="http://schemas.microsoft.com/office/drawing/2014/main" val="10002"/>
                  </a:ext>
                </a:extLst>
              </a:tr>
              <a:tr h="642603">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rgbClr val="000000"/>
                          </a:solidFill>
                          <a:effectLst/>
                        </a:rPr>
                        <a:t>Low</a:t>
                      </a:r>
                      <a:endParaRPr lang="en-GB" sz="1100" b="1" dirty="0">
                        <a:solidFill>
                          <a:srgbClr val="000000"/>
                        </a:solidFill>
                        <a:effectLst/>
                        <a:latin typeface="Arial" panose="020B0604020202020204" pitchFamily="34" charset="0"/>
                        <a:ea typeface="+mn-ea"/>
                      </a:endParaRPr>
                    </a:p>
                  </a:txBody>
                  <a:tcPr marL="60436" marR="60436" marT="0" marB="0">
                    <a:solidFill>
                      <a:srgbClr val="92D050"/>
                    </a:solidFill>
                  </a:tcPr>
                </a:tc>
                <a:tc>
                  <a:txBody>
                    <a:bodyPr/>
                    <a:lstStyle/>
                    <a:p>
                      <a:pPr marL="0" marR="0">
                        <a:spcBef>
                          <a:spcPts val="0"/>
                        </a:spcBef>
                        <a:spcAft>
                          <a:spcPts val="0"/>
                        </a:spcAft>
                      </a:pPr>
                      <a:r>
                        <a:rPr lang="en-GB" sz="1100" i="0" dirty="0">
                          <a:solidFill>
                            <a:srgbClr val="000000"/>
                          </a:solidFill>
                          <a:effectLst/>
                          <a:latin typeface="+mn-lt"/>
                          <a:ea typeface="+mn-ea"/>
                        </a:rPr>
                        <a:t>No significant impact on costs</a:t>
                      </a:r>
                    </a:p>
                  </a:txBody>
                  <a:tcPr marL="60436" marR="60436" marT="0" marB="0" anchor="ctr"/>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latin typeface="Arial" panose="020B0604020202020204" pitchFamily="34" charset="0"/>
                        <a:ea typeface="+mn-ea"/>
                      </a:endParaRPr>
                    </a:p>
                    <a:p>
                      <a:pPr marL="0" marR="0" algn="ctr">
                        <a:spcBef>
                          <a:spcPts val="0"/>
                        </a:spcBef>
                        <a:spcAft>
                          <a:spcPts val="0"/>
                        </a:spcAft>
                      </a:pPr>
                      <a:r>
                        <a:rPr lang="en-GB" sz="1100" b="1" dirty="0">
                          <a:solidFill>
                            <a:schemeClr val="tx1"/>
                          </a:solidFill>
                          <a:effectLst/>
                          <a:latin typeface="Arial" panose="020B0604020202020204" pitchFamily="34" charset="0"/>
                          <a:ea typeface="+mn-ea"/>
                        </a:rPr>
                        <a:t>Nil</a:t>
                      </a:r>
                    </a:p>
                  </a:txBody>
                  <a:tcPr marL="60436" marR="60436" marT="0" marB="0">
                    <a:solidFill>
                      <a:srgbClr val="00B050"/>
                    </a:solidFill>
                  </a:tcPr>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nchor="ctr"/>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chemeClr val="tx1"/>
                          </a:solidFill>
                          <a:effectLst/>
                        </a:rPr>
                        <a:t>Nil</a:t>
                      </a:r>
                      <a:endParaRPr lang="en-GB" sz="1100" b="1" dirty="0">
                        <a:solidFill>
                          <a:schemeClr val="tx1"/>
                        </a:solidFill>
                        <a:effectLst/>
                        <a:latin typeface="Arial" panose="020B0604020202020204" pitchFamily="34" charset="0"/>
                        <a:ea typeface="+mn-ea"/>
                      </a:endParaRPr>
                    </a:p>
                  </a:txBody>
                  <a:tcPr marL="60436" marR="60436" marT="0" marB="0">
                    <a:solidFill>
                      <a:srgbClr val="00B050"/>
                    </a:solidFill>
                  </a:tcPr>
                </a:tc>
                <a:tc>
                  <a:txBody>
                    <a:bodyPr/>
                    <a:lstStyle/>
                    <a:p>
                      <a:pPr marL="0" marR="0">
                        <a:spcBef>
                          <a:spcPts val="0"/>
                        </a:spcBef>
                        <a:spcAft>
                          <a:spcPts val="0"/>
                        </a:spcAft>
                      </a:pPr>
                      <a:r>
                        <a:rPr lang="en-GB" sz="1100" i="0" dirty="0">
                          <a:solidFill>
                            <a:srgbClr val="000000"/>
                          </a:solidFill>
                          <a:effectLst/>
                          <a:latin typeface="+mn-lt"/>
                          <a:ea typeface="+mn-ea"/>
                        </a:rPr>
                        <a:t>Statutory requirements unchanged</a:t>
                      </a:r>
                    </a:p>
                  </a:txBody>
                  <a:tcPr marL="60436" marR="60436" marT="0" marB="0" anchor="ctr"/>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nchor="ctr"/>
                </a:tc>
                <a:tc>
                  <a:txBody>
                    <a:bodyPr/>
                    <a:lstStyle/>
                    <a:p>
                      <a:pPr marL="0" marR="0" algn="ctr">
                        <a:spcBef>
                          <a:spcPts val="0"/>
                        </a:spcBef>
                        <a:spcAft>
                          <a:spcPts val="0"/>
                        </a:spcAft>
                      </a:pPr>
                      <a:endParaRPr lang="en-GB" sz="1100" dirty="0">
                        <a:solidFill>
                          <a:srgbClr val="000000"/>
                        </a:solidFill>
                        <a:effectLst/>
                      </a:endParaRPr>
                    </a:p>
                    <a:p>
                      <a:pPr marL="0" marR="0" algn="ctr">
                        <a:spcBef>
                          <a:spcPts val="0"/>
                        </a:spcBef>
                        <a:spcAft>
                          <a:spcPts val="0"/>
                        </a:spcAft>
                      </a:pPr>
                      <a:r>
                        <a:rPr lang="en-GB" sz="1100" b="1" dirty="0">
                          <a:solidFill>
                            <a:schemeClr val="tx1"/>
                          </a:solidFill>
                          <a:effectLst/>
                        </a:rPr>
                        <a:t>Nil</a:t>
                      </a:r>
                    </a:p>
                  </a:txBody>
                  <a:tcPr marL="60436" marR="60436" marT="0" marB="0">
                    <a:solidFill>
                      <a:srgbClr val="00B050"/>
                    </a:solidFill>
                  </a:tcPr>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nchor="ctr"/>
                </a:tc>
                <a:extLst>
                  <a:ext uri="{0D108BD9-81ED-4DB2-BD59-A6C34878D82A}">
                    <a16:rowId xmlns:a16="http://schemas.microsoft.com/office/drawing/2014/main" val="10006"/>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1038060" cy="1744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TS 41-40 Issue 2 2026 is a minor revision of Issue 1</a:t>
            </a:r>
          </a:p>
          <a:p>
            <a:pPr marL="266700" lvl="2" indent="-258763">
              <a:lnSpc>
                <a:spcPts val="2200"/>
              </a:lnSpc>
              <a:spcBef>
                <a:spcPts val="400"/>
              </a:spcBef>
              <a:buClr>
                <a:schemeClr val="accent4"/>
              </a:buClr>
            </a:pPr>
            <a:r>
              <a:rPr lang="en-GB" altLang="en-US" sz="1900" dirty="0">
                <a:latin typeface="+mn-lt"/>
              </a:rPr>
              <a:t>ENA MCs should review and update as required, their relevant documentation relating to the specification and procurement of prefabricated substations.</a:t>
            </a:r>
          </a:p>
          <a:p>
            <a:pPr marL="266700" lvl="2" indent="-258763">
              <a:lnSpc>
                <a:spcPts val="2200"/>
              </a:lnSpc>
              <a:spcBef>
                <a:spcPts val="400"/>
              </a:spcBef>
              <a:buClr>
                <a:schemeClr val="accent4"/>
              </a:buClr>
            </a:pPr>
            <a:endParaRPr lang="en-GB" altLang="en-US" sz="1900" dirty="0">
              <a:latin typeface="+mn-lt"/>
            </a:endParaRPr>
          </a:p>
        </p:txBody>
      </p:sp>
      <p:sp>
        <p:nvSpPr>
          <p:cNvPr id="8" name="Rectangle 7">
            <a:extLst>
              <a:ext uri="{FF2B5EF4-FFF2-40B4-BE49-F238E27FC236}">
                <a16:creationId xmlns:a16="http://schemas.microsoft.com/office/drawing/2014/main" id="{24B462C5-A605-426F-9F2C-1C198511F91A}"/>
              </a:ext>
            </a:extLst>
          </p:cNvPr>
          <p:cNvSpPr/>
          <p:nvPr/>
        </p:nvSpPr>
        <p:spPr>
          <a:xfrm>
            <a:off x="2927648" y="4610195"/>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
        <p:nvSpPr>
          <p:cNvPr id="3" name="Title 2">
            <a:extLst>
              <a:ext uri="{FF2B5EF4-FFF2-40B4-BE49-F238E27FC236}">
                <a16:creationId xmlns:a16="http://schemas.microsoft.com/office/drawing/2014/main" id="{69360B42-6A81-C085-65A6-39229C8B24C3}"/>
              </a:ext>
            </a:extLst>
          </p:cNvPr>
          <p:cNvSpPr txBox="1">
            <a:spLocks/>
          </p:cNvSpPr>
          <p:nvPr/>
        </p:nvSpPr>
        <p:spPr>
          <a:xfrm>
            <a:off x="309564" y="188914"/>
            <a:ext cx="7129463" cy="719137"/>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a:lstStyle>
          <a:p>
            <a:pPr>
              <a:defRPr/>
            </a:pPr>
            <a:r>
              <a:rPr lang="en-GB" sz="2400" dirty="0"/>
              <a:t>ENA-TS 41-40 Issue 2 2026</a:t>
            </a:r>
            <a:br>
              <a:rPr lang="en-GB" sz="2400" dirty="0"/>
            </a:br>
            <a:r>
              <a:rPr lang="en-GB" sz="2400" dirty="0"/>
              <a:t>Revision Summary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0" ma:contentTypeDescription="Create a new document." ma:contentTypeScope="" ma:versionID="c2ef872fcd29c345b71ce4124963e626">
  <xsd:schema xmlns:xsd="http://www.w3.org/2001/XMLSchema" xmlns:xs="http://www.w3.org/2001/XMLSchema" xmlns:p="http://schemas.microsoft.com/office/2006/metadata/properties" targetNamespace="http://schemas.microsoft.com/office/2006/metadata/properties" ma:root="true" ma:fieldsID="d413257cd9829394d17656a545d5fa4e">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F0547903-9C0E-41D2-835C-88E82A0502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11</TotalTime>
  <Words>410</Words>
  <Application>Microsoft Office PowerPoint</Application>
  <PresentationFormat>Widescreen</PresentationFormat>
  <Paragraphs>75</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TS 41-40 Issue 2 2026 Revision Summary</vt:lpstr>
      <vt:lpstr>PowerPoint Presentation</vt:lpstr>
      <vt:lpstr>ENA TS 41-40 Issue 2 2026 Revision Summary</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Rhys Thomas</cp:lastModifiedBy>
  <cp:revision>28</cp:revision>
  <dcterms:created xsi:type="dcterms:W3CDTF">2021-02-25T16:00:29Z</dcterms:created>
  <dcterms:modified xsi:type="dcterms:W3CDTF">2026-06-11T10:56:09Z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ies>
</file>